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73" r:id="rId3"/>
    <p:sldId id="274" r:id="rId4"/>
    <p:sldId id="275" r:id="rId5"/>
    <p:sldId id="276" r:id="rId6"/>
    <p:sldId id="280" r:id="rId7"/>
    <p:sldId id="281" r:id="rId8"/>
    <p:sldId id="277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6" r:id="rId18"/>
    <p:sldId id="267" r:id="rId19"/>
    <p:sldId id="268" r:id="rId20"/>
    <p:sldId id="269" r:id="rId21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316" y="-1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Relationship Id="rId4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image" Target="../media/image41.emf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image" Target="../media/image46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image" Target="../media/image49.emf"/><Relationship Id="rId4" Type="http://schemas.openxmlformats.org/officeDocument/2006/relationships/image" Target="../media/image52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image" Target="../media/image53.emf"/><Relationship Id="rId6" Type="http://schemas.openxmlformats.org/officeDocument/2006/relationships/image" Target="../media/image58.emf"/><Relationship Id="rId5" Type="http://schemas.openxmlformats.org/officeDocument/2006/relationships/image" Target="../media/image57.emf"/><Relationship Id="rId4" Type="http://schemas.openxmlformats.org/officeDocument/2006/relationships/image" Target="../media/image56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image" Target="../media/image60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image" Target="../media/image6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0C0B-465F-40A7-AF7A-E1255F643B1F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916F-7B99-48BF-95A0-1E81FA0D0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0C0B-465F-40A7-AF7A-E1255F643B1F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916F-7B99-48BF-95A0-1E81FA0D0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0C0B-465F-40A7-AF7A-E1255F643B1F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916F-7B99-48BF-95A0-1E81FA0D0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0C0B-465F-40A7-AF7A-E1255F643B1F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916F-7B99-48BF-95A0-1E81FA0D0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0C0B-465F-40A7-AF7A-E1255F643B1F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916F-7B99-48BF-95A0-1E81FA0D0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0C0B-465F-40A7-AF7A-E1255F643B1F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916F-7B99-48BF-95A0-1E81FA0D0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0C0B-465F-40A7-AF7A-E1255F643B1F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916F-7B99-48BF-95A0-1E81FA0D0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0C0B-465F-40A7-AF7A-E1255F643B1F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916F-7B99-48BF-95A0-1E81FA0D0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0C0B-465F-40A7-AF7A-E1255F643B1F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916F-7B99-48BF-95A0-1E81FA0D0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0C0B-465F-40A7-AF7A-E1255F643B1F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916F-7B99-48BF-95A0-1E81FA0D0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0C0B-465F-40A7-AF7A-E1255F643B1F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916F-7B99-48BF-95A0-1E81FA0D0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A0C0B-465F-40A7-AF7A-E1255F643B1F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B916F-7B99-48BF-95A0-1E81FA0D0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9.emf"/><Relationship Id="rId4" Type="http://schemas.openxmlformats.org/officeDocument/2006/relationships/image" Target="../media/image6.emf"/><Relationship Id="rId9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6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0.emf"/><Relationship Id="rId4" Type="http://schemas.openxmlformats.org/officeDocument/2006/relationships/oleObject" Target="../embeddings/oleObject14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32.emf"/><Relationship Id="rId9" Type="http://schemas.openxmlformats.org/officeDocument/2006/relationships/image" Target="../media/image34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20.bin"/><Relationship Id="rId10" Type="http://schemas.openxmlformats.org/officeDocument/2006/relationships/oleObject" Target="../embeddings/oleObject23.bin"/><Relationship Id="rId4" Type="http://schemas.openxmlformats.org/officeDocument/2006/relationships/image" Target="../media/image35.emf"/><Relationship Id="rId9" Type="http://schemas.openxmlformats.org/officeDocument/2006/relationships/image" Target="../media/image37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oleObject" Target="../embeddings/oleObject24.bin"/><Relationship Id="rId7" Type="http://schemas.openxmlformats.org/officeDocument/2006/relationships/image" Target="../media/image39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4" Type="http://schemas.openxmlformats.org/officeDocument/2006/relationships/image" Target="../media/image38.emf"/><Relationship Id="rId9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13" Type="http://schemas.openxmlformats.org/officeDocument/2006/relationships/image" Target="../media/image45.emf"/><Relationship Id="rId3" Type="http://schemas.openxmlformats.org/officeDocument/2006/relationships/oleObject" Target="../embeddings/oleObject28.bin"/><Relationship Id="rId7" Type="http://schemas.openxmlformats.org/officeDocument/2006/relationships/image" Target="../media/image42.emf"/><Relationship Id="rId12" Type="http://schemas.openxmlformats.org/officeDocument/2006/relationships/oleObject" Target="../embeddings/oleObject3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44.emf"/><Relationship Id="rId5" Type="http://schemas.openxmlformats.org/officeDocument/2006/relationships/oleObject" Target="../embeddings/oleObject29.bin"/><Relationship Id="rId10" Type="http://schemas.openxmlformats.org/officeDocument/2006/relationships/oleObject" Target="../embeddings/oleObject32.bin"/><Relationship Id="rId4" Type="http://schemas.openxmlformats.org/officeDocument/2006/relationships/image" Target="../media/image41.emf"/><Relationship Id="rId9" Type="http://schemas.openxmlformats.org/officeDocument/2006/relationships/image" Target="../media/image43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7.e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46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0.emf"/><Relationship Id="rId5" Type="http://schemas.openxmlformats.org/officeDocument/2006/relationships/oleObject" Target="../embeddings/oleObject38.bin"/><Relationship Id="rId10" Type="http://schemas.openxmlformats.org/officeDocument/2006/relationships/image" Target="../media/image52.emf"/><Relationship Id="rId4" Type="http://schemas.openxmlformats.org/officeDocument/2006/relationships/image" Target="../media/image49.emf"/><Relationship Id="rId9" Type="http://schemas.openxmlformats.org/officeDocument/2006/relationships/oleObject" Target="../embeddings/oleObject40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13" Type="http://schemas.openxmlformats.org/officeDocument/2006/relationships/image" Target="../media/image57.emf"/><Relationship Id="rId3" Type="http://schemas.openxmlformats.org/officeDocument/2006/relationships/oleObject" Target="../embeddings/oleObject41.bin"/><Relationship Id="rId7" Type="http://schemas.openxmlformats.org/officeDocument/2006/relationships/image" Target="../media/image54.emf"/><Relationship Id="rId12" Type="http://schemas.openxmlformats.org/officeDocument/2006/relationships/oleObject" Target="../embeddings/oleObject4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2.bin"/><Relationship Id="rId11" Type="http://schemas.openxmlformats.org/officeDocument/2006/relationships/image" Target="../media/image56.emf"/><Relationship Id="rId5" Type="http://schemas.openxmlformats.org/officeDocument/2006/relationships/image" Target="../media/image59.jpeg"/><Relationship Id="rId15" Type="http://schemas.openxmlformats.org/officeDocument/2006/relationships/image" Target="../media/image58.emf"/><Relationship Id="rId10" Type="http://schemas.openxmlformats.org/officeDocument/2006/relationships/oleObject" Target="../embeddings/oleObject44.bin"/><Relationship Id="rId4" Type="http://schemas.openxmlformats.org/officeDocument/2006/relationships/image" Target="../media/image53.emf"/><Relationship Id="rId9" Type="http://schemas.openxmlformats.org/officeDocument/2006/relationships/image" Target="../media/image55.emf"/><Relationship Id="rId14" Type="http://schemas.openxmlformats.org/officeDocument/2006/relationships/oleObject" Target="../embeddings/oleObject46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7" Type="http://schemas.openxmlformats.org/officeDocument/2006/relationships/image" Target="../media/image61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48.bin"/><Relationship Id="rId5" Type="http://schemas.openxmlformats.org/officeDocument/2006/relationships/image" Target="../media/image62.jpeg"/><Relationship Id="rId4" Type="http://schemas.openxmlformats.org/officeDocument/2006/relationships/image" Target="../media/image60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64.emf"/><Relationship Id="rId5" Type="http://schemas.openxmlformats.org/officeDocument/2006/relationships/oleObject" Target="../embeddings/oleObject50.bin"/><Relationship Id="rId4" Type="http://schemas.openxmlformats.org/officeDocument/2006/relationships/image" Target="../media/image63.emf"/><Relationship Id="rId9" Type="http://schemas.openxmlformats.org/officeDocument/2006/relationships/image" Target="../media/image6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6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76" y="635562"/>
            <a:ext cx="6696743" cy="116080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Рамка 1"/>
          <p:cNvSpPr/>
          <p:nvPr/>
        </p:nvSpPr>
        <p:spPr>
          <a:xfrm>
            <a:off x="0" y="0"/>
            <a:ext cx="6858000" cy="9144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29" y="8411486"/>
            <a:ext cx="6696743" cy="240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7" name="Picture 7" descr="C:\Documents and Settings\Admin\Рабочий стол\Обложка брошюры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6682" y="2171733"/>
            <a:ext cx="5829598" cy="489654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8" name="Picture 8" descr="C:\Documents and Settings\Admin\Рабочий стол\а брошюры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646" y="5148065"/>
            <a:ext cx="2996803" cy="248708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84784" y="969741"/>
            <a:ext cx="38344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sz="4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136</a:t>
            </a:r>
            <a:endParaRPr lang="ru-RU" sz="4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32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89340" y="1767416"/>
          <a:ext cx="5679320" cy="50596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19830"/>
                <a:gridCol w="1419830"/>
                <a:gridCol w="1419830"/>
                <a:gridCol w="1419830"/>
              </a:tblGrid>
              <a:tr h="1484091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7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Единая</a:t>
                      </a:r>
                    </a:p>
                    <a:p>
                      <a:pPr algn="ctr"/>
                      <a:r>
                        <a:rPr lang="ru-RU" sz="2700" dirty="0" smtClean="0">
                          <a:latin typeface="Times New Roman" pitchFamily="18" charset="0"/>
                          <a:cs typeface="Times New Roman" pitchFamily="18" charset="0"/>
                        </a:rPr>
                        <a:t>служба спасения</a:t>
                      </a:r>
                      <a:endParaRPr lang="ru-RU" sz="2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700" dirty="0" smtClean="0">
                          <a:latin typeface="Times New Roman" pitchFamily="18" charset="0"/>
                          <a:cs typeface="Times New Roman" pitchFamily="18" charset="0"/>
                        </a:rPr>
                        <a:t>Милиция</a:t>
                      </a:r>
                      <a:endParaRPr lang="ru-RU" sz="2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700" dirty="0" smtClean="0">
                          <a:latin typeface="Times New Roman" pitchFamily="18" charset="0"/>
                          <a:cs typeface="Times New Roman" pitchFamily="18" charset="0"/>
                        </a:rPr>
                        <a:t>Скорая помощь</a:t>
                      </a:r>
                      <a:endParaRPr lang="ru-RU" sz="2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</a:tr>
              <a:tr h="1038864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Стационарный телефон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ru-RU" sz="3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  <a:endParaRPr lang="ru-RU" sz="3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  <a:endParaRPr lang="ru-RU" sz="3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</a:tr>
              <a:tr h="690880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МТС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  <a:endParaRPr lang="ru-RU" sz="3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  <a:endParaRPr lang="ru-RU" sz="3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  <a:endParaRPr lang="ru-RU" sz="3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</a:tr>
              <a:tr h="690880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Мегафон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010</a:t>
                      </a:r>
                      <a:endParaRPr lang="ru-RU" sz="3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020</a:t>
                      </a:r>
                      <a:endParaRPr lang="ru-RU" sz="3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030</a:t>
                      </a:r>
                      <a:endParaRPr lang="ru-RU" sz="3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</a:tr>
              <a:tr h="690880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Би-Лайн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*01</a:t>
                      </a:r>
                      <a:endParaRPr lang="ru-RU" sz="3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*02</a:t>
                      </a:r>
                      <a:endParaRPr lang="ru-RU" sz="3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*03</a:t>
                      </a:r>
                      <a:endParaRPr lang="ru-RU" sz="3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</a:tr>
            </a:tbl>
          </a:graphicData>
        </a:graphic>
      </p:graphicFrame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3622098"/>
              </p:ext>
            </p:extLst>
          </p:nvPr>
        </p:nvGraphicFramePr>
        <p:xfrm>
          <a:off x="267869" y="5960801"/>
          <a:ext cx="1720971" cy="25990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CorelDRAW CMX" r:id="rId3" imgW="2770560" imgH="2352960" progId="">
                  <p:embed/>
                </p:oleObj>
              </mc:Choice>
              <mc:Fallback>
                <p:oleObj name="CorelDRAW CMX" r:id="rId3" imgW="2770560" imgH="2352960" progId="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869" y="5960801"/>
                        <a:ext cx="1720971" cy="25990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23722" y="666723"/>
            <a:ext cx="6204263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5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НОМЕРА ЭКСТРЕННЫХ ТЕЛЕФОНОВ</a:t>
            </a:r>
            <a:endParaRPr lang="ru-RU" sz="25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68760" y="6667515"/>
            <a:ext cx="5400600" cy="14157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ru-RU" sz="23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случае возникновения любой беды</a:t>
            </a:r>
          </a:p>
          <a:p>
            <a:pPr algn="r"/>
            <a:r>
              <a:rPr lang="ru-RU" sz="23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3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воните по единому телефону</a:t>
            </a:r>
          </a:p>
          <a:p>
            <a:pPr algn="r"/>
            <a:r>
              <a:rPr lang="ru-RU" sz="23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спасения МЧС России - </a:t>
            </a:r>
            <a:r>
              <a:rPr lang="ru-RU" sz="4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01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Рамка 5"/>
          <p:cNvSpPr/>
          <p:nvPr/>
        </p:nvSpPr>
        <p:spPr>
          <a:xfrm>
            <a:off x="0" y="0"/>
            <a:ext cx="6858000" cy="9144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4" name="Object 6"/>
          <p:cNvGraphicFramePr>
            <a:graphicFrameLocks noChangeAspect="1"/>
          </p:cNvGraphicFramePr>
          <p:nvPr/>
        </p:nvGraphicFramePr>
        <p:xfrm>
          <a:off x="2491478" y="1809731"/>
          <a:ext cx="4259389" cy="39052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5" name="CorelDRAW CMX" r:id="rId3" imgW="4599360" imgH="2371680" progId="">
                  <p:embed/>
                </p:oleObj>
              </mc:Choice>
              <mc:Fallback>
                <p:oleObj name="CorelDRAW CMX" r:id="rId3" imgW="4599360" imgH="2371680" progId="">
                  <p:embed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1478" y="1809731"/>
                        <a:ext cx="4259389" cy="39052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ятно 1 7"/>
          <p:cNvSpPr/>
          <p:nvPr/>
        </p:nvSpPr>
        <p:spPr>
          <a:xfrm>
            <a:off x="4437112" y="4629157"/>
            <a:ext cx="1071570" cy="2476517"/>
          </a:xfrm>
          <a:prstGeom prst="irregularSeal1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2295" name="Object 7"/>
          <p:cNvGraphicFramePr>
            <a:graphicFrameLocks noChangeAspect="1"/>
          </p:cNvGraphicFramePr>
          <p:nvPr/>
        </p:nvGraphicFramePr>
        <p:xfrm>
          <a:off x="5357826" y="6191261"/>
          <a:ext cx="1108458" cy="2291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6" name="CorelDRAW" r:id="rId5" imgW="2381760" imgH="2770560" progId="">
                  <p:embed/>
                </p:oleObj>
              </mc:Choice>
              <mc:Fallback>
                <p:oleObj name="CorelDRAW" r:id="rId5" imgW="2381760" imgH="2770560" progId="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7826" y="6191261"/>
                        <a:ext cx="1108458" cy="22919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6" name="Object 8"/>
          <p:cNvGraphicFramePr>
            <a:graphicFrameLocks noChangeAspect="1"/>
          </p:cNvGraphicFramePr>
          <p:nvPr/>
        </p:nvGraphicFramePr>
        <p:xfrm>
          <a:off x="1821646" y="5334005"/>
          <a:ext cx="1129535" cy="191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7" name="CorelDRAW" r:id="rId7" imgW="1140480" imgH="1087560" progId="">
                  <p:embed/>
                </p:oleObj>
              </mc:Choice>
              <mc:Fallback>
                <p:oleObj name="CorelDRAW" r:id="rId7" imgW="1140480" imgH="1087560" progId="">
                  <p:embed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1646" y="5334005"/>
                        <a:ext cx="1129535" cy="1915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17020" y="666723"/>
            <a:ext cx="6407588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5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ВЗРЫВЫ В ОБЩЕСТВЕННЫХ МЕСТАХ</a:t>
            </a:r>
            <a:endParaRPr lang="ru-RU" sz="25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5026" y="2177179"/>
            <a:ext cx="225029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Общественные места – это рынки, остановки городского транспорта, магазины, супермаркеты, площади, парки.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90" y="7524771"/>
            <a:ext cx="4928529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3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Старайтесь не поддаваться панике,</a:t>
            </a:r>
          </a:p>
          <a:p>
            <a:r>
              <a:rPr lang="ru-RU" sz="23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чтобы не произошло!</a:t>
            </a:r>
            <a:endParaRPr lang="ru-RU" sz="23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2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2942773"/>
              </p:ext>
            </p:extLst>
          </p:nvPr>
        </p:nvGraphicFramePr>
        <p:xfrm>
          <a:off x="3392606" y="5071469"/>
          <a:ext cx="994405" cy="25717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8" name="CorelDRAW" r:id="rId9" imgW="1276560" imgH="1856520" progId="">
                  <p:embed/>
                </p:oleObj>
              </mc:Choice>
              <mc:Fallback>
                <p:oleObj name="CorelDRAW" r:id="rId9" imgW="1276560" imgH="1856520" progId="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2606" y="5071469"/>
                        <a:ext cx="994405" cy="25717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Рамка 10"/>
          <p:cNvSpPr/>
          <p:nvPr/>
        </p:nvSpPr>
        <p:spPr>
          <a:xfrm>
            <a:off x="0" y="0"/>
            <a:ext cx="6858000" cy="9144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4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5893735"/>
              </p:ext>
            </p:extLst>
          </p:nvPr>
        </p:nvGraphicFramePr>
        <p:xfrm>
          <a:off x="3178378" y="4361737"/>
          <a:ext cx="3622607" cy="472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1" name="CorelDRAW" r:id="rId3" imgW="3367080" imgH="2471760" progId="">
                  <p:embed/>
                </p:oleObj>
              </mc:Choice>
              <mc:Fallback>
                <p:oleObj name="CorelDRAW" r:id="rId3" imgW="3367080" imgH="2471760" progId="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8378" y="4361737"/>
                        <a:ext cx="3622607" cy="4727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619701" y="666723"/>
            <a:ext cx="3610860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5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ПОХИЩЕНИЕ ДЕТЕЙ</a:t>
            </a:r>
            <a:endParaRPr lang="ru-RU" sz="25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9385" y="2095484"/>
            <a:ext cx="412554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держаться подальше от дороги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продумывать безопасные маршруты передвижения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стараться не ходить в одиночку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забывать правила пользования мобильными телефонами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8793" y="7048517"/>
            <a:ext cx="3303020" cy="115416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3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Старайтесь</a:t>
            </a:r>
          </a:p>
          <a:p>
            <a:r>
              <a:rPr lang="ru-RU" sz="23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поддаваться панике,</a:t>
            </a:r>
          </a:p>
          <a:p>
            <a:r>
              <a:rPr lang="ru-RU" sz="23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чтобы не произошло!</a:t>
            </a:r>
            <a:endParaRPr lang="ru-RU" sz="23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321447" y="2285984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321447" y="3001998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321447" y="4108062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321447" y="4845438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4346" name="Object 10"/>
          <p:cNvGraphicFramePr>
            <a:graphicFrameLocks noChangeAspect="1"/>
          </p:cNvGraphicFramePr>
          <p:nvPr/>
        </p:nvGraphicFramePr>
        <p:xfrm>
          <a:off x="4339835" y="1904982"/>
          <a:ext cx="1714513" cy="2104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2" name="CorelDRAW" r:id="rId5" imgW="1856160" imgH="1281240" progId="">
                  <p:embed/>
                </p:oleObj>
              </mc:Choice>
              <mc:Fallback>
                <p:oleObj name="CorelDRAW" r:id="rId5" imgW="1856160" imgH="1281240" progId="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9835" y="1904982"/>
                        <a:ext cx="1714513" cy="21042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Рамка 10"/>
          <p:cNvSpPr/>
          <p:nvPr/>
        </p:nvSpPr>
        <p:spPr>
          <a:xfrm>
            <a:off x="0" y="0"/>
            <a:ext cx="6858000" cy="9144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3289714" y="5048254"/>
          <a:ext cx="2603897" cy="37782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0" name="CorelDRAW" r:id="rId3" imgW="3281040" imgH="2677680" progId="">
                  <p:embed/>
                </p:oleObj>
              </mc:Choice>
              <mc:Fallback>
                <p:oleObj name="CorelDRAW" r:id="rId3" imgW="3281040" imgH="2677680" progId="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9714" y="5048254"/>
                        <a:ext cx="2603897" cy="37782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4160263" y="110221"/>
          <a:ext cx="2590604" cy="4461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1" name="CorelDRAW" r:id="rId5" imgW="4710240" imgH="4563360" progId="">
                  <p:embed/>
                </p:oleObj>
              </mc:Choice>
              <mc:Fallback>
                <p:oleObj name="CorelDRAW" r:id="rId5" imgW="4710240" imgH="4563360" progId="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0263" y="110221"/>
                        <a:ext cx="2590604" cy="44617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476918" y="666723"/>
            <a:ext cx="3892156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5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ЗАХВАТ ЗАЛОЖНИКОВ</a:t>
            </a:r>
            <a:endParaRPr lang="ru-RU" sz="25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5026" y="6191261"/>
            <a:ext cx="3884012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3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Старайтесь</a:t>
            </a:r>
          </a:p>
          <a:p>
            <a:r>
              <a:rPr lang="ru-RU" sz="23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поддаваться панике,</a:t>
            </a:r>
          </a:p>
          <a:p>
            <a:r>
              <a:rPr lang="ru-RU" sz="23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чтобы не произошло!</a:t>
            </a:r>
          </a:p>
          <a:p>
            <a:r>
              <a:rPr lang="ru-RU" sz="23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Помните,</a:t>
            </a:r>
          </a:p>
          <a:p>
            <a:r>
              <a:rPr lang="ru-RU" sz="23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 вас обязательно спасут!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2182" y="2190734"/>
            <a:ext cx="283966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паниковать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отвлекаться от происходящего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делать резких движений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падать духом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запомнить всё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узел 8"/>
          <p:cNvSpPr/>
          <p:nvPr/>
        </p:nvSpPr>
        <p:spPr>
          <a:xfrm>
            <a:off x="321447" y="2381235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321447" y="3109563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321447" y="3846939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321447" y="4550638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321447" y="5288014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Рамка 14"/>
          <p:cNvSpPr/>
          <p:nvPr/>
        </p:nvSpPr>
        <p:spPr>
          <a:xfrm>
            <a:off x="0" y="0"/>
            <a:ext cx="6858000" cy="9144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slide0001-7.jpg"/>
          <p:cNvPicPr>
            <a:picLocks noChangeAspect="1"/>
          </p:cNvPicPr>
          <p:nvPr/>
        </p:nvPicPr>
        <p:blipFill>
          <a:blip r:embed="rId2" cstate="screen">
            <a:lum contrast="30000"/>
          </a:blip>
          <a:stretch>
            <a:fillRect/>
          </a:stretch>
        </p:blipFill>
        <p:spPr>
          <a:xfrm>
            <a:off x="4421694" y="5247163"/>
            <a:ext cx="2327148" cy="3706368"/>
          </a:xfrm>
          <a:prstGeom prst="rect">
            <a:avLst/>
          </a:prstGeom>
        </p:spPr>
      </p:pic>
      <p:pic>
        <p:nvPicPr>
          <p:cNvPr id="16" name="Рисунок 15" descr="slide0001-2.jpg"/>
          <p:cNvPicPr>
            <a:picLocks noChangeAspect="1"/>
          </p:cNvPicPr>
          <p:nvPr/>
        </p:nvPicPr>
        <p:blipFill>
          <a:blip r:embed="rId3" cstate="screen">
            <a:lum contras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9149" y="1175741"/>
            <a:ext cx="2281860" cy="3682011"/>
          </a:xfrm>
          <a:prstGeom prst="rect">
            <a:avLst/>
          </a:prstGeom>
        </p:spPr>
      </p:pic>
      <p:pic>
        <p:nvPicPr>
          <p:cNvPr id="17" name="Рисунок 16" descr="slide0001-3.jpg"/>
          <p:cNvPicPr>
            <a:picLocks noChangeAspect="1"/>
          </p:cNvPicPr>
          <p:nvPr/>
        </p:nvPicPr>
        <p:blipFill>
          <a:blip r:embed="rId4" cstate="screen">
            <a:lum contras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357430" y="944627"/>
            <a:ext cx="2259000" cy="3722624"/>
          </a:xfrm>
          <a:prstGeom prst="rect">
            <a:avLst/>
          </a:prstGeom>
        </p:spPr>
      </p:pic>
      <p:pic>
        <p:nvPicPr>
          <p:cNvPr id="18" name="Рисунок 17" descr="slide0001-4.jpg"/>
          <p:cNvPicPr>
            <a:picLocks noChangeAspect="1"/>
          </p:cNvPicPr>
          <p:nvPr/>
        </p:nvPicPr>
        <p:blipFill>
          <a:blip r:embed="rId5" cstate="screen">
            <a:lum contras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73992" y="366512"/>
            <a:ext cx="2291037" cy="3633984"/>
          </a:xfrm>
          <a:prstGeom prst="rect">
            <a:avLst/>
          </a:prstGeom>
        </p:spPr>
      </p:pic>
      <p:pic>
        <p:nvPicPr>
          <p:cNvPr id="19" name="Рисунок 18" descr="slide0001-6.jpg"/>
          <p:cNvPicPr>
            <a:picLocks noChangeAspect="1"/>
          </p:cNvPicPr>
          <p:nvPr/>
        </p:nvPicPr>
        <p:blipFill>
          <a:blip r:embed="rId6" cstate="screen">
            <a:lum contrast="30000"/>
          </a:blip>
          <a:stretch>
            <a:fillRect/>
          </a:stretch>
        </p:blipFill>
        <p:spPr>
          <a:xfrm>
            <a:off x="2250273" y="4809264"/>
            <a:ext cx="2395728" cy="3763264"/>
          </a:xfrm>
          <a:prstGeom prst="rect">
            <a:avLst/>
          </a:prstGeom>
        </p:spPr>
      </p:pic>
      <p:pic>
        <p:nvPicPr>
          <p:cNvPr id="20" name="Рисунок 19" descr="slide0001-5.jpg"/>
          <p:cNvPicPr>
            <a:picLocks noChangeAspect="1"/>
          </p:cNvPicPr>
          <p:nvPr/>
        </p:nvPicPr>
        <p:blipFill>
          <a:blip r:embed="rId7" cstate="screen">
            <a:lum contrast="30000"/>
          </a:blip>
          <a:stretch>
            <a:fillRect/>
          </a:stretch>
        </p:blipFill>
        <p:spPr>
          <a:xfrm>
            <a:off x="107133" y="5192552"/>
            <a:ext cx="2299716" cy="3665728"/>
          </a:xfrm>
          <a:prstGeom prst="rect">
            <a:avLst/>
          </a:prstGeom>
        </p:spPr>
      </p:pic>
      <p:sp>
        <p:nvSpPr>
          <p:cNvPr id="21" name="Скругленный прямоугольник 20"/>
          <p:cNvSpPr/>
          <p:nvPr/>
        </p:nvSpPr>
        <p:spPr>
          <a:xfrm>
            <a:off x="214290" y="1333477"/>
            <a:ext cx="1125149" cy="66675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/>
              <a:t>Какойк</a:t>
            </a:r>
            <a:endParaRPr lang="ru-RU" sz="9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240019" y="1333477"/>
            <a:ext cx="14400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Какой классный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телефон</a:t>
            </a:r>
            <a:r>
              <a:rPr lang="ru-RU" sz="1400" dirty="0" smtClean="0">
                <a:solidFill>
                  <a:srgbClr val="C00000"/>
                </a:solidFill>
              </a:rPr>
              <a:t>!</a:t>
            </a:r>
            <a:endParaRPr lang="ru-RU" sz="1400" dirty="0">
              <a:solidFill>
                <a:srgbClr val="C0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10006" y="326379"/>
            <a:ext cx="3038011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5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ЛОЖНЫЙ ВЫЗОВ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00174" y="1333477"/>
            <a:ext cx="803678" cy="114300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411008" y="3905246"/>
            <a:ext cx="1125149" cy="7620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210982" y="4762502"/>
            <a:ext cx="1646646" cy="7620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32215" y="5619757"/>
            <a:ext cx="1089430" cy="5715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411405" y="5511805"/>
            <a:ext cx="964413" cy="6794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1500174" y="1257278"/>
            <a:ext cx="8036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Стой!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Не бери!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А вдруг там бомба!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452660" y="3924296"/>
            <a:ext cx="11251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Давай вызовем полицию!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03654" y="5683258"/>
            <a:ext cx="1071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Не подходить!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27614" y="4847151"/>
            <a:ext cx="15537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Классно! Один звонок, и столько шума…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447093" y="5480056"/>
            <a:ext cx="9644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Вы молодцы, ребята!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30" name="Рамка 29"/>
          <p:cNvSpPr/>
          <p:nvPr/>
        </p:nvSpPr>
        <p:spPr>
          <a:xfrm>
            <a:off x="0" y="0"/>
            <a:ext cx="6858000" cy="9144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lide0001-7.jpg"/>
          <p:cNvPicPr>
            <a:picLocks noChangeAspect="1"/>
          </p:cNvPicPr>
          <p:nvPr/>
        </p:nvPicPr>
        <p:blipFill>
          <a:blip r:embed="rId2" cstate="screen">
            <a:lum contrast="30000"/>
          </a:blip>
          <a:stretch>
            <a:fillRect/>
          </a:stretch>
        </p:blipFill>
        <p:spPr>
          <a:xfrm>
            <a:off x="4339835" y="4381499"/>
            <a:ext cx="2404872" cy="3755136"/>
          </a:xfrm>
          <a:prstGeom prst="rect">
            <a:avLst/>
          </a:prstGeom>
        </p:spPr>
      </p:pic>
      <p:pic>
        <p:nvPicPr>
          <p:cNvPr id="3" name="Рисунок 2" descr="slide0001-3.jpg"/>
          <p:cNvPicPr>
            <a:picLocks noChangeAspect="1"/>
          </p:cNvPicPr>
          <p:nvPr/>
        </p:nvPicPr>
        <p:blipFill>
          <a:blip r:embed="rId3" cstate="screen">
            <a:lum contrast="30000"/>
          </a:blip>
          <a:stretch>
            <a:fillRect/>
          </a:stretch>
        </p:blipFill>
        <p:spPr>
          <a:xfrm>
            <a:off x="107133" y="190469"/>
            <a:ext cx="2510028" cy="4234688"/>
          </a:xfrm>
          <a:prstGeom prst="rect">
            <a:avLst/>
          </a:prstGeom>
        </p:spPr>
      </p:pic>
      <p:pic>
        <p:nvPicPr>
          <p:cNvPr id="4" name="Рисунок 3" descr="slide0001-4.jpg"/>
          <p:cNvPicPr>
            <a:picLocks noChangeAspect="1"/>
          </p:cNvPicPr>
          <p:nvPr/>
        </p:nvPicPr>
        <p:blipFill>
          <a:blip r:embed="rId4" cstate="screen">
            <a:lum contrast="30000"/>
          </a:blip>
          <a:stretch>
            <a:fillRect/>
          </a:stretch>
        </p:blipFill>
        <p:spPr>
          <a:xfrm>
            <a:off x="105296" y="4762501"/>
            <a:ext cx="2318004" cy="3836416"/>
          </a:xfrm>
          <a:prstGeom prst="rect">
            <a:avLst/>
          </a:prstGeom>
        </p:spPr>
      </p:pic>
      <p:pic>
        <p:nvPicPr>
          <p:cNvPr id="5" name="Рисунок 4" descr="slide0001-6.jpg"/>
          <p:cNvPicPr>
            <a:picLocks noChangeAspect="1"/>
          </p:cNvPicPr>
          <p:nvPr/>
        </p:nvPicPr>
        <p:blipFill>
          <a:blip r:embed="rId5" cstate="screen">
            <a:lum contrast="30000"/>
          </a:blip>
          <a:stretch>
            <a:fillRect/>
          </a:stretch>
        </p:blipFill>
        <p:spPr>
          <a:xfrm>
            <a:off x="2303852" y="5160040"/>
            <a:ext cx="2350008" cy="3698240"/>
          </a:xfrm>
          <a:prstGeom prst="rect">
            <a:avLst/>
          </a:prstGeom>
        </p:spPr>
      </p:pic>
      <p:pic>
        <p:nvPicPr>
          <p:cNvPr id="6" name="Рисунок 5" descr="slide0001-2.jpg"/>
          <p:cNvPicPr>
            <a:picLocks noChangeAspect="1"/>
          </p:cNvPicPr>
          <p:nvPr/>
        </p:nvPicPr>
        <p:blipFill>
          <a:blip r:embed="rId6" cstate="screen">
            <a:lum contrast="30000"/>
          </a:blip>
          <a:stretch>
            <a:fillRect/>
          </a:stretch>
        </p:blipFill>
        <p:spPr>
          <a:xfrm>
            <a:off x="2411009" y="857224"/>
            <a:ext cx="2308860" cy="3681984"/>
          </a:xfrm>
          <a:prstGeom prst="rect">
            <a:avLst/>
          </a:prstGeom>
        </p:spPr>
      </p:pic>
      <p:pic>
        <p:nvPicPr>
          <p:cNvPr id="7" name="Рисунок 6" descr="slide0001-5.jpg"/>
          <p:cNvPicPr>
            <a:picLocks noChangeAspect="1"/>
          </p:cNvPicPr>
          <p:nvPr/>
        </p:nvPicPr>
        <p:blipFill>
          <a:blip r:embed="rId7" cstate="screen">
            <a:lum contrast="30000"/>
          </a:blip>
          <a:stretch>
            <a:fillRect/>
          </a:stretch>
        </p:blipFill>
        <p:spPr>
          <a:xfrm>
            <a:off x="4446992" y="285720"/>
            <a:ext cx="2295144" cy="360883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107133" y="275119"/>
            <a:ext cx="696521" cy="5715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60909" y="666723"/>
            <a:ext cx="910835" cy="7620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804050" y="1904981"/>
            <a:ext cx="1178727" cy="12382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339834" y="4419598"/>
            <a:ext cx="1017992" cy="62865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89339" y="4692651"/>
            <a:ext cx="1768091" cy="7366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946794" y="5276855"/>
            <a:ext cx="1285884" cy="66675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4290" y="5416555"/>
            <a:ext cx="1017992" cy="5842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375421" y="6000760"/>
            <a:ext cx="589364" cy="4762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57232" y="7105668"/>
            <a:ext cx="1071570" cy="5715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06026" y="330402"/>
            <a:ext cx="639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Круто!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68053" y="673073"/>
            <a:ext cx="9108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Давай ещё так сделаем!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64772" y="2044683"/>
            <a:ext cx="10715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Тут подброшен пакет! В нём что-то тикает…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0062" y="4768852"/>
            <a:ext cx="16609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Мальчики! Вы не видели, кто оставил пакет?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0009" y="5359408"/>
            <a:ext cx="9644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Я видела! Это они бросили!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64376" y="7048517"/>
            <a:ext cx="10715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Докладываю!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Ложный вызов.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18231" y="5257805"/>
            <a:ext cx="11787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Пока мы вас поставим на учёт.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29000" y="6051562"/>
            <a:ext cx="535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И всё?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361266" y="4381500"/>
            <a:ext cx="10179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Ждите повестку в суд.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6" name="Рамка 25"/>
          <p:cNvSpPr/>
          <p:nvPr/>
        </p:nvSpPr>
        <p:spPr>
          <a:xfrm>
            <a:off x="0" y="0"/>
            <a:ext cx="6858000" cy="9144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42994" y="1428729"/>
            <a:ext cx="4571957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ПАМЯТКА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ЗНАНИЯМ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ПРАВИЛ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БЕЗОПАСНОСТИ</a:t>
            </a:r>
          </a:p>
          <a:p>
            <a:pPr algn="ctr"/>
            <a:r>
              <a:rPr lang="ru-RU" sz="4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ДЕТЕЙ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3429001" y="5810259"/>
          <a:ext cx="2868191" cy="2549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6" name="CorelDRAW" r:id="rId3" imgW="5513760" imgH="2756880" progId="">
                  <p:embed/>
                </p:oleObj>
              </mc:Choice>
              <mc:Fallback>
                <p:oleObj name="CorelDRAW" r:id="rId3" imgW="5513760" imgH="2756880" progId="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1" y="5810259"/>
                        <a:ext cx="2868191" cy="25495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Рамка 5"/>
          <p:cNvSpPr/>
          <p:nvPr/>
        </p:nvSpPr>
        <p:spPr>
          <a:xfrm>
            <a:off x="0" y="0"/>
            <a:ext cx="6858000" cy="9144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6312" y="4146570"/>
            <a:ext cx="3429024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трогай его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приближайся к нему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пользуйся мобильным телефоном возле него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запомни время обнаружения предмета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сообщи взрослым (учителю, водителю, соседям, родителям) об этом</a:t>
            </a:r>
          </a:p>
          <a:p>
            <a:endParaRPr lang="ru-RU" sz="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позвони по телефону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02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1973906"/>
              </p:ext>
            </p:extLst>
          </p:nvPr>
        </p:nvGraphicFramePr>
        <p:xfrm>
          <a:off x="4661305" y="971600"/>
          <a:ext cx="1995514" cy="300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" name="CorelDRAW CMX" r:id="rId3" imgW="7569000" imgH="6403320" progId="">
                  <p:embed/>
                </p:oleObj>
              </mc:Choice>
              <mc:Fallback>
                <p:oleObj name="CorelDRAW CMX" r:id="rId3" imgW="7569000" imgH="6403320" progId="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1305" y="971600"/>
                        <a:ext cx="1995514" cy="300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4714884" y="6477013"/>
          <a:ext cx="1724802" cy="2286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2" name="CorelDRAW CMX" r:id="rId5" imgW="4609440" imgH="3436920" progId="">
                  <p:embed/>
                </p:oleObj>
              </mc:Choice>
              <mc:Fallback>
                <p:oleObj name="CorelDRAW CMX" r:id="rId5" imgW="4609440" imgH="3436920" progId="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4884" y="6477013"/>
                        <a:ext cx="1724802" cy="22860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319175" y="251520"/>
            <a:ext cx="4740978" cy="286232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обнаружил неизвестный, бесхозный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вёрток или оставленную сумку,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портфель, коробку в транспорте,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одъезде, квартире, на остановке,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улице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Блок-схема: узел 16"/>
          <p:cNvSpPr/>
          <p:nvPr/>
        </p:nvSpPr>
        <p:spPr>
          <a:xfrm>
            <a:off x="321447" y="4344555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узел 18"/>
          <p:cNvSpPr/>
          <p:nvPr/>
        </p:nvSpPr>
        <p:spPr>
          <a:xfrm>
            <a:off x="321447" y="4879115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узел 19"/>
          <p:cNvSpPr/>
          <p:nvPr/>
        </p:nvSpPr>
        <p:spPr>
          <a:xfrm>
            <a:off x="321447" y="5407893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/>
          <p:cNvSpPr/>
          <p:nvPr/>
        </p:nvSpPr>
        <p:spPr>
          <a:xfrm>
            <a:off x="321447" y="6286512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Блок-схема: узел 21"/>
          <p:cNvSpPr/>
          <p:nvPr/>
        </p:nvSpPr>
        <p:spPr>
          <a:xfrm>
            <a:off x="321447" y="7620022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0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1843564"/>
              </p:ext>
            </p:extLst>
          </p:nvPr>
        </p:nvGraphicFramePr>
        <p:xfrm>
          <a:off x="3789040" y="2285370"/>
          <a:ext cx="648072" cy="48690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3" name="CorelDRAW CMX" r:id="rId7" imgW="645480" imgH="2751120" progId="">
                  <p:embed/>
                </p:oleObj>
              </mc:Choice>
              <mc:Fallback>
                <p:oleObj name="CorelDRAW CMX" r:id="rId7" imgW="645480" imgH="2751120" progId="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9040" y="2285370"/>
                        <a:ext cx="648072" cy="48690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ятно 1 8"/>
          <p:cNvSpPr/>
          <p:nvPr/>
        </p:nvSpPr>
        <p:spPr>
          <a:xfrm>
            <a:off x="4869160" y="3909063"/>
            <a:ext cx="1660934" cy="2667019"/>
          </a:xfrm>
          <a:prstGeom prst="irregularSeal1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321447" y="6813566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амка 13"/>
          <p:cNvSpPr/>
          <p:nvPr/>
        </p:nvSpPr>
        <p:spPr>
          <a:xfrm>
            <a:off x="0" y="0"/>
            <a:ext cx="6858000" cy="9144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4474" y="2547638"/>
            <a:ext cx="294681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быстро ляг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прикрой голову руками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опасайся падения штукатурки, арматуры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держись подальше от окон, шкафов, полок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беги, не пользуйся лифтом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опасайся застекленных поверхностей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держись ближе к дверным проёмам в несущих стенах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Documents and Settings\Администратор\Рабочий стол\1_files\slide0001-2.jpg"/>
          <p:cNvPicPr>
            <a:picLocks noChangeAspect="1" noChangeArrowheads="1"/>
          </p:cNvPicPr>
          <p:nvPr/>
        </p:nvPicPr>
        <p:blipFill>
          <a:blip r:embed="rId3" cstate="screen">
            <a:lum bright="-1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2976" y="6572265"/>
            <a:ext cx="2143140" cy="146788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-145139" y="469819"/>
            <a:ext cx="3732690" cy="163121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помещении возможен взрыв,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узел 8"/>
          <p:cNvSpPr/>
          <p:nvPr/>
        </p:nvSpPr>
        <p:spPr>
          <a:xfrm>
            <a:off x="321447" y="2725294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321447" y="3809995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321447" y="4691880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321447" y="5586080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321447" y="6120640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321447" y="6990211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3161108" y="1238227"/>
          <a:ext cx="3578849" cy="6276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CorelDRAW" r:id="rId4" imgW="1328400" imgH="1311120" progId="">
                  <p:embed/>
                </p:oleObj>
              </mc:Choice>
              <mc:Fallback>
                <p:oleObj name="CorelDRAW" r:id="rId4" imgW="1328400" imgH="1311120" progId="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1108" y="1238227"/>
                        <a:ext cx="3578849" cy="62762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300783" y="571472"/>
            <a:ext cx="697628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17" name="Пятно 1 16"/>
          <p:cNvSpPr/>
          <p:nvPr/>
        </p:nvSpPr>
        <p:spPr>
          <a:xfrm>
            <a:off x="3375422" y="6477014"/>
            <a:ext cx="1500198" cy="2476517"/>
          </a:xfrm>
          <a:prstGeom prst="irregularSeal1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321447" y="3272168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узел 17"/>
          <p:cNvSpPr/>
          <p:nvPr/>
        </p:nvSpPr>
        <p:spPr>
          <a:xfrm>
            <a:off x="321447" y="3822310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амка 18"/>
          <p:cNvSpPr/>
          <p:nvPr/>
        </p:nvSpPr>
        <p:spPr>
          <a:xfrm>
            <a:off x="0" y="0"/>
            <a:ext cx="6858000" cy="9144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9880966"/>
              </p:ext>
            </p:extLst>
          </p:nvPr>
        </p:nvGraphicFramePr>
        <p:xfrm>
          <a:off x="3340396" y="1047725"/>
          <a:ext cx="3482579" cy="49800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5" name="CorelDRAW" r:id="rId3" imgW="1856160" imgH="1492200" progId="">
                  <p:embed/>
                </p:oleObj>
              </mc:Choice>
              <mc:Fallback>
                <p:oleObj name="CorelDRAW" r:id="rId3" imgW="1856160" imgH="1492200" progId="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0396" y="1047725"/>
                        <a:ext cx="3482579" cy="49800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49385" y="2612016"/>
            <a:ext cx="332186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беги к месту взрыва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интересуйся, почему происходит взрыв у случайных прохожих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отбеги подальше в сторону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спрячься за угол, выступ здания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быстро ляг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прикрой голову руками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опасайся падения столбов и линий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электропередач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старайся укрыться, но вдали от высотных зданий и сооружений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41797" y="380971"/>
            <a:ext cx="697628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9" name="Пятно 1 8"/>
          <p:cNvSpPr/>
          <p:nvPr/>
        </p:nvSpPr>
        <p:spPr>
          <a:xfrm>
            <a:off x="3750471" y="4953003"/>
            <a:ext cx="1017992" cy="1619261"/>
          </a:xfrm>
          <a:prstGeom prst="irregularSeal1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42243" y="492032"/>
            <a:ext cx="3213380" cy="163121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возможен взрыв на улице,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лок-схема: узел 10"/>
          <p:cNvSpPr/>
          <p:nvPr/>
        </p:nvSpPr>
        <p:spPr>
          <a:xfrm>
            <a:off x="321447" y="2795915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321447" y="4750187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321447" y="5251070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321447" y="5797944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321447" y="6335771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321447" y="7226704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3429000" y="6286512"/>
          <a:ext cx="725709" cy="190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6" name="CorelDRAW" r:id="rId5" imgW="4312440" imgH="6366960" progId="">
                  <p:embed/>
                </p:oleObj>
              </mc:Choice>
              <mc:Fallback>
                <p:oleObj name="CorelDRAW" r:id="rId5" imgW="4312440" imgH="6366960" progId="">
                  <p:embed/>
                  <p:pic>
                    <p:nvPicPr>
                      <p:cNvPr id="0" name="Picture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6286512"/>
                        <a:ext cx="725709" cy="1905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4179099" y="6858017"/>
          <a:ext cx="797719" cy="209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7" name="CorelDRAW" r:id="rId7" imgW="4312440" imgH="6366960" progId="">
                  <p:embed/>
                </p:oleObj>
              </mc:Choice>
              <mc:Fallback>
                <p:oleObj name="CorelDRAW" r:id="rId7" imgW="4312440" imgH="6366960" progId="">
                  <p:embed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9099" y="6858017"/>
                        <a:ext cx="797719" cy="209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789402" y="5143504"/>
          <a:ext cx="1425680" cy="16192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8" name="CorelDRAW CMX" r:id="rId8" imgW="3579840" imgH="2287800" progId="">
                  <p:embed/>
                </p:oleObj>
              </mc:Choice>
              <mc:Fallback>
                <p:oleObj name="CorelDRAW CMX" r:id="rId8" imgW="3579840" imgH="2287800" progId="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9402" y="5143504"/>
                        <a:ext cx="1425680" cy="16192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Блок-схема: узел 16"/>
          <p:cNvSpPr/>
          <p:nvPr/>
        </p:nvSpPr>
        <p:spPr>
          <a:xfrm>
            <a:off x="321447" y="3333742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узел 18"/>
          <p:cNvSpPr/>
          <p:nvPr/>
        </p:nvSpPr>
        <p:spPr>
          <a:xfrm>
            <a:off x="321447" y="4190998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амка 17"/>
          <p:cNvSpPr/>
          <p:nvPr/>
        </p:nvSpPr>
        <p:spPr>
          <a:xfrm>
            <a:off x="0" y="0"/>
            <a:ext cx="6858000" cy="9144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09" name="Object 13"/>
          <p:cNvGraphicFramePr>
            <a:graphicFrameLocks noChangeAspect="1"/>
          </p:cNvGraphicFramePr>
          <p:nvPr/>
        </p:nvGraphicFramePr>
        <p:xfrm>
          <a:off x="3226603" y="666723"/>
          <a:ext cx="3256372" cy="4472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0" name="CorelDRAW CMX" r:id="rId3" imgW="2682720" imgH="2073240" progId="">
                  <p:embed/>
                </p:oleObj>
              </mc:Choice>
              <mc:Fallback>
                <p:oleObj name="CorelDRAW CMX" r:id="rId3" imgW="2682720" imgH="2073240" progId="">
                  <p:embed/>
                  <p:pic>
                    <p:nvPicPr>
                      <p:cNvPr id="0" name="Picture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6603" y="666723"/>
                        <a:ext cx="3256372" cy="44727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49386" y="2971213"/>
            <a:ext cx="273250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стой у окна, даже если оно закрыто занавеской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поднимайся выше уровня подоконника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входи в комнату, со стороны которой слышны выстрелы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позвони по телефону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02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подходи ни к окну, ни к дверям, если будут звать и говорить, что это милиция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позвони родителям и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сообщи им о выстрелах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2946793" y="1967291"/>
          <a:ext cx="1339463" cy="2699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1" name="CorelDRAW" r:id="rId5" imgW="4203360" imgH="4765680" progId="">
                  <p:embed/>
                </p:oleObj>
              </mc:Choice>
              <mc:Fallback>
                <p:oleObj name="CorelDRAW" r:id="rId5" imgW="4203360" imgH="4765680" progId="">
                  <p:embed/>
                  <p:pic>
                    <p:nvPicPr>
                      <p:cNvPr id="0" name="Picture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793" y="1967291"/>
                        <a:ext cx="1339463" cy="26999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7" name="Object 11"/>
          <p:cNvGraphicFramePr>
            <a:graphicFrameLocks noChangeAspect="1"/>
          </p:cNvGraphicFramePr>
          <p:nvPr/>
        </p:nvGraphicFramePr>
        <p:xfrm>
          <a:off x="3696892" y="3524243"/>
          <a:ext cx="1339454" cy="2700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2" name="CorelDRAW" r:id="rId7" imgW="4203360" imgH="4765680" progId="">
                  <p:embed/>
                </p:oleObj>
              </mc:Choice>
              <mc:Fallback>
                <p:oleObj name="CorelDRAW" r:id="rId7" imgW="4203360" imgH="4765680" progId="">
                  <p:embed/>
                  <p:pic>
                    <p:nvPicPr>
                      <p:cNvPr id="0" name="Picture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6892" y="3524243"/>
                        <a:ext cx="1339454" cy="27008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2732479" y="6477014"/>
          <a:ext cx="2839661" cy="2331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3" name="CorelDRAW" r:id="rId8" imgW="7212600" imgH="3332160" progId="">
                  <p:embed/>
                </p:oleObj>
              </mc:Choice>
              <mc:Fallback>
                <p:oleObj name="CorelDRAW" r:id="rId8" imgW="7212600" imgH="3332160" progId="">
                  <p:embed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2479" y="6477014"/>
                        <a:ext cx="2839661" cy="23319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Прямая соединительная линия 17"/>
          <p:cNvCxnSpPr/>
          <p:nvPr/>
        </p:nvCxnSpPr>
        <p:spPr>
          <a:xfrm rot="5400000" flipH="1" flipV="1">
            <a:off x="5057191" y="937592"/>
            <a:ext cx="1619261" cy="696521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16200000" flipH="1">
            <a:off x="5104816" y="1038795"/>
            <a:ext cx="1524011" cy="589364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-50066" y="469819"/>
            <a:ext cx="3400739" cy="193899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ты, находясь в помещении, 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услышал выстрелы,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лок-схема: узел 10"/>
          <p:cNvSpPr/>
          <p:nvPr/>
        </p:nvSpPr>
        <p:spPr>
          <a:xfrm>
            <a:off x="321447" y="3155555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321447" y="4062070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321447" y="4940688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321447" y="6000760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321447" y="6572264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321447" y="7810523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108" name="Object 12"/>
          <p:cNvGraphicFramePr>
            <a:graphicFrameLocks noChangeAspect="1"/>
          </p:cNvGraphicFramePr>
          <p:nvPr/>
        </p:nvGraphicFramePr>
        <p:xfrm>
          <a:off x="5357826" y="4190997"/>
          <a:ext cx="1339453" cy="2700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4" name="CorelDRAW" r:id="rId10" imgW="4203360" imgH="4765680" progId="">
                  <p:embed/>
                </p:oleObj>
              </mc:Choice>
              <mc:Fallback>
                <p:oleObj name="CorelDRAW" r:id="rId10" imgW="4203360" imgH="4765680" progId="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7826" y="4190997"/>
                        <a:ext cx="1339453" cy="27008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ятно 1 6"/>
          <p:cNvSpPr/>
          <p:nvPr/>
        </p:nvSpPr>
        <p:spPr>
          <a:xfrm>
            <a:off x="5464983" y="6191261"/>
            <a:ext cx="1071570" cy="1524011"/>
          </a:xfrm>
          <a:prstGeom prst="irregularSeal1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Рамка 19"/>
          <p:cNvSpPr/>
          <p:nvPr/>
        </p:nvSpPr>
        <p:spPr>
          <a:xfrm>
            <a:off x="0" y="0"/>
            <a:ext cx="6858000" cy="9144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5255" y="2571737"/>
            <a:ext cx="29468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кричи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плачь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капризничай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жалуйся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паникуй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встречайся взглядом с террористами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вспоминай что-нибудь хорошее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выполняй требования террористов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экономь силы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7675" y="469819"/>
            <a:ext cx="2878993" cy="163121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попал в заложники,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321447" y="2762238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321447" y="3309112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321447" y="3809995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321447" y="4369184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321447" y="4857752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321447" y="7334270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152" name="Object 8"/>
          <p:cNvGraphicFramePr>
            <a:graphicFrameLocks noChangeAspect="1"/>
          </p:cNvGraphicFramePr>
          <p:nvPr/>
        </p:nvGraphicFramePr>
        <p:xfrm>
          <a:off x="3321843" y="857225"/>
          <a:ext cx="1168003" cy="387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4" name="CorelDRAW" r:id="rId3" imgW="2834640" imgH="5288760" progId="">
                  <p:embed/>
                </p:oleObj>
              </mc:Choice>
              <mc:Fallback>
                <p:oleObj name="CorelDRAW" r:id="rId3" imgW="2834640" imgH="5288760" progId="">
                  <p:embed/>
                  <p:pic>
                    <p:nvPicPr>
                      <p:cNvPr id="0" name="Picture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1843" y="857225"/>
                        <a:ext cx="1168003" cy="387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3" name="Object 9"/>
          <p:cNvGraphicFramePr>
            <a:graphicFrameLocks noChangeAspect="1"/>
          </p:cNvGraphicFramePr>
          <p:nvPr/>
        </p:nvGraphicFramePr>
        <p:xfrm>
          <a:off x="4286256" y="285721"/>
          <a:ext cx="1168003" cy="387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5" name="CorelDRAW" r:id="rId5" imgW="2834640" imgH="5288760" progId="">
                  <p:embed/>
                </p:oleObj>
              </mc:Choice>
              <mc:Fallback>
                <p:oleObj name="CorelDRAW" r:id="rId5" imgW="2834640" imgH="5288760" progId="">
                  <p:embed/>
                  <p:pic>
                    <p:nvPicPr>
                      <p:cNvPr id="0" name="Picture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6" y="285721"/>
                        <a:ext cx="1168003" cy="387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5" name="Object 11"/>
          <p:cNvGraphicFramePr>
            <a:graphicFrameLocks noChangeAspect="1"/>
          </p:cNvGraphicFramePr>
          <p:nvPr/>
        </p:nvGraphicFramePr>
        <p:xfrm>
          <a:off x="3107529" y="3404221"/>
          <a:ext cx="2411033" cy="5454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6" name="CorelDRAW" r:id="rId6" imgW="1438560" imgH="1830600" progId="">
                  <p:embed/>
                </p:oleObj>
              </mc:Choice>
              <mc:Fallback>
                <p:oleObj name="CorelDRAW" r:id="rId6" imgW="1438560" imgH="1830600" progId="">
                  <p:embed/>
                  <p:pic>
                    <p:nvPicPr>
                      <p:cNvPr id="0" name="Picture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7529" y="3404221"/>
                        <a:ext cx="2411033" cy="54540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4" name="Object 10"/>
          <p:cNvGraphicFramePr>
            <a:graphicFrameLocks noChangeAspect="1"/>
          </p:cNvGraphicFramePr>
          <p:nvPr/>
        </p:nvGraphicFramePr>
        <p:xfrm>
          <a:off x="5518562" y="4953003"/>
          <a:ext cx="1168003" cy="387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7" name="CorelDRAW" r:id="rId8" imgW="2834640" imgH="5288760" progId="">
                  <p:embed/>
                </p:oleObj>
              </mc:Choice>
              <mc:Fallback>
                <p:oleObj name="CorelDRAW" r:id="rId8" imgW="2834640" imgH="5288760" progId="">
                  <p:embed/>
                  <p:pic>
                    <p:nvPicPr>
                      <p:cNvPr id="0" name="Picture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8562" y="4953003"/>
                        <a:ext cx="1168003" cy="387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Блок-схема: узел 14"/>
          <p:cNvSpPr/>
          <p:nvPr/>
        </p:nvSpPr>
        <p:spPr>
          <a:xfrm>
            <a:off x="321447" y="5429256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321447" y="6298827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узел 16"/>
          <p:cNvSpPr/>
          <p:nvPr/>
        </p:nvSpPr>
        <p:spPr>
          <a:xfrm>
            <a:off x="321447" y="6812024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амка 17"/>
          <p:cNvSpPr/>
          <p:nvPr/>
        </p:nvSpPr>
        <p:spPr>
          <a:xfrm>
            <a:off x="0" y="0"/>
            <a:ext cx="6858000" cy="9144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189" name="Picture 45" descr="Painted Children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7192" y="3161980"/>
            <a:ext cx="1480921" cy="197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1400" y="2381235"/>
            <a:ext cx="291402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позволь толпе нести тебя</a:t>
            </a:r>
          </a:p>
          <a:p>
            <a:endParaRPr lang="ru-RU" sz="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старайся продвинуться к краю толпы</a:t>
            </a:r>
          </a:p>
          <a:p>
            <a:endParaRPr lang="ru-RU" sz="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держи руки в карманах</a:t>
            </a:r>
          </a:p>
          <a:p>
            <a:endParaRPr lang="ru-RU" sz="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разведи согнутые в локтях руки чуть в стороны, чтобы грудная клетка не была сдавлена</a:t>
            </a:r>
          </a:p>
          <a:p>
            <a:endParaRPr lang="ru-RU" sz="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старайся удержаться на ногах любыми способами</a:t>
            </a:r>
          </a:p>
          <a:p>
            <a:endParaRPr lang="ru-RU" sz="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освободись от шарфа, сумки, галстука</a:t>
            </a:r>
          </a:p>
          <a:p>
            <a:endParaRPr lang="ru-RU" sz="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стремись оказаться подальше от высоких и крупных людей, людей с громоздкими предметами и большими сумками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2946794" y="761973"/>
          <a:ext cx="3321867" cy="2295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2" name="CorelDRAW CMX" r:id="rId3" imgW="2770560" imgH="1077120" progId="">
                  <p:embed/>
                </p:oleObj>
              </mc:Choice>
              <mc:Fallback>
                <p:oleObj name="CorelDRAW CMX" r:id="rId3" imgW="2770560" imgH="1077120" progId="">
                  <p:embed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794" y="761973"/>
                        <a:ext cx="3321867" cy="2295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3429000" y="2571736"/>
          <a:ext cx="3321844" cy="2296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3" name="CorelDRAW CMX" r:id="rId5" imgW="2770560" imgH="1077120" progId="">
                  <p:embed/>
                </p:oleObj>
              </mc:Choice>
              <mc:Fallback>
                <p:oleObj name="CorelDRAW CMX" r:id="rId5" imgW="2770560" imgH="1077120" progId="">
                  <p:embed/>
                  <p:pic>
                    <p:nvPicPr>
                      <p:cNvPr id="0" name="Picture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571736"/>
                        <a:ext cx="3321844" cy="22965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Блок-схема: узел 5"/>
          <p:cNvSpPr/>
          <p:nvPr/>
        </p:nvSpPr>
        <p:spPr>
          <a:xfrm>
            <a:off x="321447" y="2571736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/>
          <p:cNvSpPr/>
          <p:nvPr/>
        </p:nvSpPr>
        <p:spPr>
          <a:xfrm>
            <a:off x="321447" y="3917560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321447" y="4393814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321447" y="5632072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321447" y="6477014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321447" y="7334270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15700" y="380971"/>
            <a:ext cx="2246384" cy="163121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попал в толпу,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3321843" y="4953003"/>
          <a:ext cx="675874" cy="35492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4" name="CorelDRAW" r:id="rId6" imgW="628560" imgH="1855440" progId="">
                  <p:embed/>
                </p:oleObj>
              </mc:Choice>
              <mc:Fallback>
                <p:oleObj name="CorelDRAW" r:id="rId6" imgW="628560" imgH="1855440" progId="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1843" y="4953003"/>
                        <a:ext cx="675874" cy="35492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7" name="Object 7"/>
          <p:cNvGraphicFramePr>
            <a:graphicFrameLocks noChangeAspect="1"/>
          </p:cNvGraphicFramePr>
          <p:nvPr/>
        </p:nvGraphicFramePr>
        <p:xfrm>
          <a:off x="5411405" y="4857752"/>
          <a:ext cx="1238416" cy="2190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5" name="CorelDRAW" r:id="rId8" imgW="1353600" imgH="1346400" progId="">
                  <p:embed/>
                </p:oleObj>
              </mc:Choice>
              <mc:Fallback>
                <p:oleObj name="CorelDRAW" r:id="rId8" imgW="1353600" imgH="1346400" progId="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1405" y="4857752"/>
                        <a:ext cx="1238416" cy="21907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8" name="Object 8"/>
          <p:cNvGraphicFramePr>
            <a:graphicFrameLocks noChangeAspect="1"/>
          </p:cNvGraphicFramePr>
          <p:nvPr/>
        </p:nvGraphicFramePr>
        <p:xfrm>
          <a:off x="4018364" y="5810259"/>
          <a:ext cx="1515809" cy="8530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6" name="CorelDRAW" r:id="rId10" imgW="618480" imgH="196560" progId="">
                  <p:embed/>
                </p:oleObj>
              </mc:Choice>
              <mc:Fallback>
                <p:oleObj name="CorelDRAW" r:id="rId10" imgW="618480" imgH="196560" progId="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8364" y="5810259"/>
                        <a:ext cx="1515809" cy="8530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9"/>
          <p:cNvGraphicFramePr>
            <a:graphicFrameLocks noChangeAspect="1"/>
          </p:cNvGraphicFramePr>
          <p:nvPr/>
        </p:nvGraphicFramePr>
        <p:xfrm>
          <a:off x="4232677" y="7143768"/>
          <a:ext cx="1982405" cy="148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7" name="CorelDRAW" r:id="rId12" imgW="3248640" imgH="1364040" progId="">
                  <p:embed/>
                </p:oleObj>
              </mc:Choice>
              <mc:Fallback>
                <p:oleObj name="CorelDRAW" r:id="rId12" imgW="3248640" imgH="1364040" progId="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2677" y="7143768"/>
                        <a:ext cx="1982405" cy="148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Блок-схема: узел 15"/>
          <p:cNvSpPr/>
          <p:nvPr/>
        </p:nvSpPr>
        <p:spPr>
          <a:xfrm>
            <a:off x="321447" y="3072619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Рамка 16"/>
          <p:cNvSpPr/>
          <p:nvPr/>
        </p:nvSpPr>
        <p:spPr>
          <a:xfrm>
            <a:off x="0" y="0"/>
            <a:ext cx="6858000" cy="9144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9778" y="2762238"/>
            <a:ext cx="2786082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емедленно сообщи родителям 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немедленно открой окна, двери, форточки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закрой газовый кран на плите и газовой трубе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вызови службу по телефону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04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покинь квартиру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забери домашних животных, если они есть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ятно 1 5"/>
          <p:cNvSpPr/>
          <p:nvPr/>
        </p:nvSpPr>
        <p:spPr>
          <a:xfrm>
            <a:off x="3375421" y="2666987"/>
            <a:ext cx="1339463" cy="2762269"/>
          </a:xfrm>
          <a:prstGeom prst="irregularSeal1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81035" y="2483637"/>
            <a:ext cx="11837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ГАЗ</a:t>
            </a:r>
            <a:endParaRPr lang="ru-RU" sz="54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40134" y="4953003"/>
            <a:ext cx="1483098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0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04</a:t>
            </a:r>
            <a:endParaRPr lang="ru-RU" sz="10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4717" y="469819"/>
            <a:ext cx="2945615" cy="163121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услышал запах газа,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321447" y="2952739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321447" y="3834624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321447" y="4762502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321447" y="5810259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321447" y="6369448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321447" y="6904008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4607727" y="380971"/>
          <a:ext cx="1945458" cy="471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2" name="CorelDRAW" r:id="rId3" imgW="4712400" imgH="6428160" progId="">
                  <p:embed/>
                </p:oleObj>
              </mc:Choice>
              <mc:Fallback>
                <p:oleObj name="CorelDRAW" r:id="rId3" imgW="4712400" imgH="6428160" progId="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7727" y="380971"/>
                        <a:ext cx="1945458" cy="471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4929198" y="5719156"/>
          <a:ext cx="1688300" cy="3044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3" name="CorelDRAW" r:id="rId5" imgW="3408840" imgH="3458520" progId="">
                  <p:embed/>
                </p:oleObj>
              </mc:Choice>
              <mc:Fallback>
                <p:oleObj name="CorelDRAW" r:id="rId5" imgW="3408840" imgH="3458520" progId="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9198" y="5719156"/>
                        <a:ext cx="1688300" cy="30449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5" name="Object 7"/>
          <p:cNvGraphicFramePr>
            <a:graphicFrameLocks noChangeAspect="1"/>
          </p:cNvGraphicFramePr>
          <p:nvPr/>
        </p:nvGraphicFramePr>
        <p:xfrm>
          <a:off x="1125125" y="7715272"/>
          <a:ext cx="2786082" cy="622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4" name="CorelDRAW" r:id="rId7" imgW="4150800" imgH="617040" progId="">
                  <p:embed/>
                </p:oleObj>
              </mc:Choice>
              <mc:Fallback>
                <p:oleObj name="CorelDRAW" r:id="rId7" imgW="4150800" imgH="617040" progId="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5125" y="7715272"/>
                        <a:ext cx="2786082" cy="6225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Рамка 15"/>
          <p:cNvSpPr/>
          <p:nvPr/>
        </p:nvSpPr>
        <p:spPr>
          <a:xfrm>
            <a:off x="0" y="0"/>
            <a:ext cx="6858000" cy="9144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0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3810014"/>
              </p:ext>
            </p:extLst>
          </p:nvPr>
        </p:nvGraphicFramePr>
        <p:xfrm>
          <a:off x="4995174" y="3083058"/>
          <a:ext cx="1821645" cy="606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5" name="CorelDRAW CMX" r:id="rId3" imgW="1248840" imgH="2338920" progId="">
                  <p:embed/>
                </p:oleObj>
              </mc:Choice>
              <mc:Fallback>
                <p:oleObj name="CorelDRAW CMX" r:id="rId3" imgW="1248840" imgH="2338920" progId="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5174" y="3083058"/>
                        <a:ext cx="1821645" cy="6060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75256" y="2857488"/>
            <a:ext cx="3107553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позвони по телефону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сообщи, где происходит пожар, что горит, адрес, номер телефона, свою фамилию, как удобнее подъехать к дому, есть ли опасность для людей</a:t>
            </a:r>
          </a:p>
          <a:p>
            <a:endParaRPr lang="ru-RU" sz="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говори по телефону чётко и спокойно</a:t>
            </a:r>
          </a:p>
          <a:p>
            <a:endParaRPr lang="ru-RU" sz="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покинь квартиру</a:t>
            </a:r>
          </a:p>
          <a:p>
            <a:endParaRPr lang="ru-RU" sz="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двигайся ползком или пригнувшись, надень на нос и рот повязку, смоченную водой</a:t>
            </a:r>
          </a:p>
          <a:p>
            <a:endParaRPr lang="ru-RU" sz="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дверь в задымленное помещение открывай осторожно, чтобы быстрый поток воздуха не вызвал вспышки пламени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201" name="Object 9"/>
          <p:cNvGraphicFramePr>
            <a:graphicFrameLocks noChangeAspect="1"/>
          </p:cNvGraphicFramePr>
          <p:nvPr/>
        </p:nvGraphicFramePr>
        <p:xfrm>
          <a:off x="107134" y="190470"/>
          <a:ext cx="1208783" cy="762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6" name="CorelDRAW CMX" r:id="rId5" imgW="2775240" imgH="984600" progId="">
                  <p:embed/>
                </p:oleObj>
              </mc:Choice>
              <mc:Fallback>
                <p:oleObj name="CorelDRAW CMX" r:id="rId5" imgW="2775240" imgH="984600" progId="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34" y="190470"/>
                        <a:ext cx="1208783" cy="7620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2" name="Object 10"/>
          <p:cNvGraphicFramePr>
            <a:graphicFrameLocks noChangeAspect="1"/>
          </p:cNvGraphicFramePr>
          <p:nvPr/>
        </p:nvGraphicFramePr>
        <p:xfrm>
          <a:off x="4393413" y="380972"/>
          <a:ext cx="1516676" cy="31456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7" name="CorelDRAW CMX" r:id="rId7" imgW="2358360" imgH="2750760" progId="">
                  <p:embed/>
                </p:oleObj>
              </mc:Choice>
              <mc:Fallback>
                <p:oleObj name="CorelDRAW CMX" r:id="rId7" imgW="2358360" imgH="2750760" progId="">
                  <p:embed/>
                  <p:pic>
                    <p:nvPicPr>
                      <p:cNvPr id="0" name="Picture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3413" y="380972"/>
                        <a:ext cx="1516676" cy="31456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565084" y="476221"/>
            <a:ext cx="1483098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0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01</a:t>
            </a:r>
            <a:endParaRPr lang="ru-RU" sz="10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321447" y="3192499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321447" y="5192763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321447" y="5690379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321447" y="6166632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321447" y="7392576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06727" y="380971"/>
            <a:ext cx="3118161" cy="193899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эвакуируешься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 сообщении о пожаре,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204" name="Object 12"/>
          <p:cNvGraphicFramePr>
            <a:graphicFrameLocks noChangeAspect="1"/>
          </p:cNvGraphicFramePr>
          <p:nvPr/>
        </p:nvGraphicFramePr>
        <p:xfrm>
          <a:off x="3429000" y="5344762"/>
          <a:ext cx="2089562" cy="36590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8" name="CorelDRAW" r:id="rId9" imgW="2697840" imgH="2658240" progId="">
                  <p:embed/>
                </p:oleObj>
              </mc:Choice>
              <mc:Fallback>
                <p:oleObj name="CorelDRAW" r:id="rId9" imgW="2697840" imgH="2658240" progId="">
                  <p:embed/>
                  <p:pic>
                    <p:nvPicPr>
                      <p:cNvPr id="0" name="Picture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5344762"/>
                        <a:ext cx="2089562" cy="36590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Рамка 16"/>
          <p:cNvSpPr/>
          <p:nvPr/>
        </p:nvSpPr>
        <p:spPr>
          <a:xfrm>
            <a:off x="0" y="0"/>
            <a:ext cx="6858000" cy="9144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7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9503490"/>
              </p:ext>
            </p:extLst>
          </p:nvPr>
        </p:nvGraphicFramePr>
        <p:xfrm>
          <a:off x="3212976" y="3419873"/>
          <a:ext cx="3589995" cy="41289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57" name="CorelDRAW" r:id="rId3" imgW="1751760" imgH="721440" progId="">
                  <p:embed/>
                </p:oleObj>
              </mc:Choice>
              <mc:Fallback>
                <p:oleObj name="CorelDRAW" r:id="rId3" imgW="1751760" imgH="721440" progId="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2976" y="3419873"/>
                        <a:ext cx="3589995" cy="41289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2182" y="2619124"/>
            <a:ext cx="2839661" cy="5129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омоги взрослым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захвать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 собой еду, питьевую воду, теплые вещи, фонарик, медицинскую аптечку, свой спасательный круг, верёвку, другие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редства спасения</a:t>
            </a:r>
          </a:p>
          <a:p>
            <a:endParaRPr lang="ru-RU" sz="1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поднимайся на верхние этажи или крышу дома</a:t>
            </a:r>
          </a:p>
          <a:p>
            <a:endParaRPr lang="ru-RU" sz="1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оставайся там до прибытия спасателей</a:t>
            </a:r>
          </a:p>
          <a:p>
            <a:endParaRPr lang="ru-RU" sz="1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подавай сигналы о месте своего нахождения с помощью флагов, света, фонаря или свечи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lide0001-3.jpg"/>
          <p:cNvPicPr>
            <a:picLocks noChangeAspect="1"/>
          </p:cNvPicPr>
          <p:nvPr/>
        </p:nvPicPr>
        <p:blipFill>
          <a:blip r:embed="rId5" cstate="screen">
            <a:lum bright="-2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780"/>
          <a:stretch>
            <a:fillRect/>
          </a:stretch>
        </p:blipFill>
        <p:spPr>
          <a:xfrm>
            <a:off x="3000372" y="6572232"/>
            <a:ext cx="1232306" cy="25717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7986" y="469819"/>
            <a:ext cx="3822200" cy="163121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внезапно началось наводнение,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321447" y="2820544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321447" y="4811760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321447" y="5715008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321447" y="6584579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0178" name="Object 2"/>
          <p:cNvGraphicFramePr>
            <a:graphicFrameLocks noChangeAspect="1"/>
          </p:cNvGraphicFramePr>
          <p:nvPr/>
        </p:nvGraphicFramePr>
        <p:xfrm>
          <a:off x="3696892" y="772583"/>
          <a:ext cx="2968229" cy="3704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58" name="CorelDRAW" r:id="rId6" imgW="5550840" imgH="3896640" progId="">
                  <p:embed/>
                </p:oleObj>
              </mc:Choice>
              <mc:Fallback>
                <p:oleObj name="CorelDRAW" r:id="rId6" imgW="5550840" imgH="3896640" progId="">
                  <p:embed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6892" y="772583"/>
                        <a:ext cx="2968229" cy="37041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5079123" y="5524507"/>
          <a:ext cx="1564587" cy="33579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59" name="CorelDRAW CMX" r:id="rId8" imgW="3556080" imgH="4291920" progId="">
                  <p:embed/>
                </p:oleObj>
              </mc:Choice>
              <mc:Fallback>
                <p:oleObj name="CorelDRAW CMX" r:id="rId8" imgW="3556080" imgH="4291920" progId="">
                  <p:embed/>
                  <p:pic>
                    <p:nvPicPr>
                      <p:cNvPr id="0" name="Picture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9123" y="5524507"/>
                        <a:ext cx="1564587" cy="33579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4" name="Object 8"/>
          <p:cNvGraphicFramePr>
            <a:graphicFrameLocks noChangeAspect="1"/>
          </p:cNvGraphicFramePr>
          <p:nvPr/>
        </p:nvGraphicFramePr>
        <p:xfrm>
          <a:off x="4018363" y="6191261"/>
          <a:ext cx="1768091" cy="14590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60" name="CorelDRAW CMX" r:id="rId10" imgW="4599360" imgH="2135880" progId="">
                  <p:embed/>
                </p:oleObj>
              </mc:Choice>
              <mc:Fallback>
                <p:oleObj name="CorelDRAW CMX" r:id="rId10" imgW="4599360" imgH="2135880" progId="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8363" y="6191261"/>
                        <a:ext cx="1768091" cy="14590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2" name="Object 6"/>
          <p:cNvGraphicFramePr>
            <a:graphicFrameLocks noChangeAspect="1"/>
          </p:cNvGraphicFramePr>
          <p:nvPr/>
        </p:nvGraphicFramePr>
        <p:xfrm>
          <a:off x="4585824" y="6762766"/>
          <a:ext cx="611267" cy="1706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61" name="CorelDRAW CMX" r:id="rId12" imgW="2929680" imgH="4599360" progId="">
                  <p:embed/>
                </p:oleObj>
              </mc:Choice>
              <mc:Fallback>
                <p:oleObj name="CorelDRAW CMX" r:id="rId12" imgW="2929680" imgH="4599360" progId="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5824" y="6762766"/>
                        <a:ext cx="611267" cy="17060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3" name="Object 7"/>
          <p:cNvGraphicFramePr>
            <a:graphicFrameLocks noChangeAspect="1"/>
          </p:cNvGraphicFramePr>
          <p:nvPr/>
        </p:nvGraphicFramePr>
        <p:xfrm>
          <a:off x="4125520" y="7143768"/>
          <a:ext cx="696521" cy="1446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62" name="CorelDRAW CMX" r:id="rId14" imgW="2280240" imgH="2662920" progId="">
                  <p:embed/>
                </p:oleObj>
              </mc:Choice>
              <mc:Fallback>
                <p:oleObj name="CorelDRAW CMX" r:id="rId14" imgW="2280240" imgH="2662920" progId="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5520" y="7143768"/>
                        <a:ext cx="696521" cy="14462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Рамка 14"/>
          <p:cNvSpPr/>
          <p:nvPr/>
        </p:nvSpPr>
        <p:spPr>
          <a:xfrm>
            <a:off x="0" y="0"/>
            <a:ext cx="6858000" cy="9144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604" y="2993019"/>
            <a:ext cx="3000396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сбрось с себя тяжелую одежду и обувь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воспользуйся плавающими вблизи предметами для удержания на поверхности воды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спокойно плыви по течению к берегу или  к ближайшим островкам, строениям и здесь жди спасателей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экономь силы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избегай водоворотов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приближайся к электропроводам и электрическим столбам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321447" y="3201547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/>
          <p:cNvSpPr/>
          <p:nvPr/>
        </p:nvSpPr>
        <p:spPr>
          <a:xfrm>
            <a:off x="321447" y="4071118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321447" y="5334006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321447" y="6953267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321447" y="7487827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321447" y="8001024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49026" y="469819"/>
            <a:ext cx="2708177" cy="193899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оказался в воде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 время наводнения,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4071942" y="1"/>
          <a:ext cx="2181970" cy="40856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6" name="CorelDRAW" r:id="rId3" imgW="1521360" imgH="1602720" progId="">
                  <p:embed/>
                </p:oleObj>
              </mc:Choice>
              <mc:Fallback>
                <p:oleObj name="CorelDRAW" r:id="rId3" imgW="1521360" imgH="1602720" progId="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42" y="1"/>
                        <a:ext cx="2181970" cy="40856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Рисунок 2" descr="slide0001-2.jpg"/>
          <p:cNvPicPr>
            <a:picLocks noChangeAspect="1"/>
          </p:cNvPicPr>
          <p:nvPr/>
        </p:nvPicPr>
        <p:blipFill>
          <a:blip r:embed="rId5" cstate="screen">
            <a:lum bright="-1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00570" y="2857488"/>
            <a:ext cx="2196719" cy="32753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63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0743192"/>
              </p:ext>
            </p:extLst>
          </p:nvPr>
        </p:nvGraphicFramePr>
        <p:xfrm>
          <a:off x="3645024" y="5429257"/>
          <a:ext cx="3161108" cy="2898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7" name="CorelDRAW" r:id="rId6" imgW="1663200" imgH="857880" progId="">
                  <p:embed/>
                </p:oleObj>
              </mc:Choice>
              <mc:Fallback>
                <p:oleObj name="CorelDRAW" r:id="rId6" imgW="1663200" imgH="857880" progId="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5024" y="5429257"/>
                        <a:ext cx="3161108" cy="28985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Рамка 12"/>
          <p:cNvSpPr/>
          <p:nvPr/>
        </p:nvSpPr>
        <p:spPr>
          <a:xfrm>
            <a:off x="0" y="0"/>
            <a:ext cx="6858000" cy="9144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2183" y="3047990"/>
            <a:ext cx="2786082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оставляй включённые электроприборы без присмотра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никогда не тяни за электрический провод руками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включай и выключай электроприборы только сухими руками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самостоятельно не пробуй отремонтировать электрические приборы</a:t>
            </a:r>
          </a:p>
          <a:p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засовывай в розетки посторонние предметы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5197091" y="761974"/>
          <a:ext cx="1496596" cy="3604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1" name="CorelDRAW" r:id="rId3" imgW="3926880" imgH="5320080" progId="">
                  <p:embed/>
                </p:oleObj>
              </mc:Choice>
              <mc:Fallback>
                <p:oleObj name="CorelDRAW" r:id="rId3" imgW="3926880" imgH="5320080" progId="">
                  <p:embed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7091" y="761974"/>
                        <a:ext cx="1496596" cy="3604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3053950" y="1904981"/>
          <a:ext cx="1928828" cy="20969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2" name="CorelDRAW" r:id="rId5" imgW="8983800" imgH="5493960" progId="">
                  <p:embed/>
                </p:oleObj>
              </mc:Choice>
              <mc:Fallback>
                <p:oleObj name="CorelDRAW" r:id="rId5" imgW="8983800" imgH="5493960" progId="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3950" y="1904981"/>
                        <a:ext cx="1928828" cy="20969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81944" y="469819"/>
            <a:ext cx="2444836" cy="193899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пользуешься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электроприборами,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лок-схема: узел 10"/>
          <p:cNvSpPr/>
          <p:nvPr/>
        </p:nvSpPr>
        <p:spPr>
          <a:xfrm>
            <a:off x="321447" y="3238491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321447" y="4117110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321447" y="5002262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321447" y="6252835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321447" y="7549400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271" name="Object 7"/>
          <p:cNvGraphicFramePr>
            <a:graphicFrameLocks noChangeAspect="1"/>
          </p:cNvGraphicFramePr>
          <p:nvPr/>
        </p:nvGraphicFramePr>
        <p:xfrm>
          <a:off x="4661306" y="4572001"/>
          <a:ext cx="1550192" cy="373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3" name="CorelDRAW" r:id="rId7" imgW="3926880" imgH="5320080" progId="">
                  <p:embed/>
                </p:oleObj>
              </mc:Choice>
              <mc:Fallback>
                <p:oleObj name="CorelDRAW" r:id="rId7" imgW="3926880" imgH="5320080" progId="">
                  <p:embed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1306" y="4572001"/>
                        <a:ext cx="1550192" cy="3734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2" name="Object 8"/>
          <p:cNvGraphicFramePr>
            <a:graphicFrameLocks noChangeAspect="1"/>
          </p:cNvGraphicFramePr>
          <p:nvPr/>
        </p:nvGraphicFramePr>
        <p:xfrm>
          <a:off x="3536157" y="5810260"/>
          <a:ext cx="857256" cy="25999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4" name="CorelDRAW" r:id="rId8" imgW="749520" imgH="1280160" progId="">
                  <p:embed/>
                </p:oleObj>
              </mc:Choice>
              <mc:Fallback>
                <p:oleObj name="CorelDRAW" r:id="rId8" imgW="749520" imgH="1280160" progId="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6157" y="5810260"/>
                        <a:ext cx="857256" cy="25999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Рамка 16"/>
          <p:cNvSpPr/>
          <p:nvPr/>
        </p:nvSpPr>
        <p:spPr>
          <a:xfrm>
            <a:off x="0" y="0"/>
            <a:ext cx="6858000" cy="9144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6881" y="3051323"/>
            <a:ext cx="2475002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подходи к оголённым или свисающим проводам, не дотрагивайся до них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набрасывай никакой провод на электропровода на столбах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подходи к трансформаторным будкам, в них нельзя прятаться, их нельзя открывать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2946794" y="3428993"/>
          <a:ext cx="2898492" cy="51028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" name="CorelDRAW" r:id="rId3" imgW="1854720" imgH="1836720" progId="">
                  <p:embed/>
                </p:oleObj>
              </mc:Choice>
              <mc:Fallback>
                <p:oleObj name="CorelDRAW" r:id="rId3" imgW="1854720" imgH="1836720" progId="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794" y="3428993"/>
                        <a:ext cx="2898492" cy="51028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625718" y="380971"/>
            <a:ext cx="1125149" cy="3619525"/>
          </a:xfrm>
          <a:prstGeom prst="rect">
            <a:avLst/>
          </a:prstGeom>
          <a:solidFill>
            <a:srgbClr val="00B050"/>
          </a:solidFill>
          <a:ln>
            <a:noFill/>
          </a:ln>
          <a:scene3d>
            <a:camera prst="isometricOffAxis2Lef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870249" y="2285985"/>
            <a:ext cx="13532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220</a:t>
            </a:r>
            <a:endParaRPr lang="ru-RU" sz="6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7898" y="469819"/>
            <a:ext cx="3400162" cy="193899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на улице интересуешься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электричеством,</a:t>
            </a:r>
          </a:p>
          <a:p>
            <a:pPr algn="ctr"/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</a:t>
            </a:r>
            <a:endParaRPr lang="ru-RU" sz="4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лок-схема: узел 10"/>
          <p:cNvSpPr/>
          <p:nvPr/>
        </p:nvSpPr>
        <p:spPr>
          <a:xfrm>
            <a:off x="321447" y="3250806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321447" y="4704195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321447" y="6154318"/>
            <a:ext cx="107157" cy="19050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rot="5400000" flipH="1" flipV="1">
            <a:off x="4789299" y="937592"/>
            <a:ext cx="1619261" cy="696521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6200000" flipH="1">
            <a:off x="4836924" y="1038795"/>
            <a:ext cx="1524011" cy="589364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Рамка 11"/>
          <p:cNvSpPr/>
          <p:nvPr/>
        </p:nvSpPr>
        <p:spPr>
          <a:xfrm>
            <a:off x="0" y="0"/>
            <a:ext cx="6858000" cy="9144000"/>
          </a:xfrm>
          <a:prstGeom prst="frame">
            <a:avLst>
              <a:gd name="adj1" fmla="val 155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1383</TotalTime>
  <Words>871</Words>
  <Application>Microsoft Office PowerPoint</Application>
  <PresentationFormat>Экран (4:3)</PresentationFormat>
  <Paragraphs>267</Paragraphs>
  <Slides>20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Тема Office</vt:lpstr>
      <vt:lpstr>CorelDRAW CMX</vt:lpstr>
      <vt:lpstr>CorelDRAW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МОУ СОШ № 12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С. А. Залата</dc:creator>
  <cp:lastModifiedBy>артур</cp:lastModifiedBy>
  <cp:revision>191</cp:revision>
  <dcterms:created xsi:type="dcterms:W3CDTF">2010-04-03T08:55:55Z</dcterms:created>
  <dcterms:modified xsi:type="dcterms:W3CDTF">2020-03-01T20:58:15Z</dcterms:modified>
</cp:coreProperties>
</file>